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188640"/>
            <a:ext cx="6400800" cy="681608"/>
          </a:xfrm>
        </p:spPr>
        <p:txBody>
          <a:bodyPr/>
          <a:lstStyle/>
          <a:p>
            <a:r>
              <a:rPr lang="ru-RU" dirty="0" smtClean="0"/>
              <a:t>Межпоселенческая центральная библиотека томского района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764704"/>
            <a:ext cx="8208912" cy="1391816"/>
          </a:xfrm>
        </p:spPr>
        <p:txBody>
          <a:bodyPr/>
          <a:lstStyle/>
          <a:p>
            <a:r>
              <a:rPr lang="ru-RU" dirty="0" smtClean="0"/>
              <a:t>Светоотражающие элементы – помощники на дорогах</a:t>
            </a:r>
            <a:endParaRPr lang="ru-RU" dirty="0"/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708920"/>
            <a:ext cx="7164288" cy="3896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3573016"/>
            <a:ext cx="8503920" cy="30300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000" dirty="0" smtClean="0"/>
              <a:t>БУДЬТЕ АККУРАТНЫ И ВНИМАТЕЛЬНЫ </a:t>
            </a:r>
            <a:endParaRPr lang="ru-RU" sz="5000" dirty="0" smtClean="0"/>
          </a:p>
          <a:p>
            <a:pPr algn="ctr">
              <a:buNone/>
            </a:pPr>
            <a:r>
              <a:rPr lang="ru-RU" sz="5000" dirty="0" smtClean="0"/>
              <a:t>НА </a:t>
            </a:r>
            <a:r>
              <a:rPr lang="ru-RU" sz="5000" dirty="0" smtClean="0"/>
              <a:t>ДОРОГАХ!</a:t>
            </a:r>
            <a:endParaRPr lang="ru-RU" sz="5000" dirty="0"/>
          </a:p>
        </p:txBody>
      </p:sp>
      <p:pic>
        <p:nvPicPr>
          <p:cNvPr id="4" name="Рисунок 3" descr="AL_01.jpg"/>
          <p:cNvPicPr>
            <a:picLocks noChangeAspect="1"/>
          </p:cNvPicPr>
          <p:nvPr/>
        </p:nvPicPr>
        <p:blipFill>
          <a:blip r:embed="rId2" cstate="print"/>
          <a:srcRect t="16584"/>
          <a:stretch>
            <a:fillRect/>
          </a:stretch>
        </p:blipFill>
        <p:spPr>
          <a:xfrm>
            <a:off x="1619672" y="260648"/>
            <a:ext cx="6012160" cy="325983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Статистика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422376" cy="485428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300" dirty="0" smtClean="0"/>
              <a:t>Анализ аварийности показывает, что большинство дорожно-транспортных происшествий происходит в темное время суток на неосвещенных участках улиц!</a:t>
            </a:r>
          </a:p>
          <a:p>
            <a:pPr algn="ctr">
              <a:buNone/>
            </a:pPr>
            <a:r>
              <a:rPr lang="ru-RU" sz="2300" dirty="0" smtClean="0"/>
              <a:t>В темное время суток человеческий глаз воспринимает лишь 5% от того, что он в состоянии различить днем. Потому именно в это время фиксируется много аварий, среди которых преобладающее число – это наезды автотранспорта на пешеходов.</a:t>
            </a:r>
            <a:endParaRPr lang="ru-RU" sz="2300" dirty="0"/>
          </a:p>
        </p:txBody>
      </p:sp>
      <p:pic>
        <p:nvPicPr>
          <p:cNvPr id="4" name="Рисунок 3" descr="resiz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1497405"/>
            <a:ext cx="2736304" cy="4864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Причины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300" dirty="0" smtClean="0"/>
              <a:t>Основной причиной аварий в темное время суток является проблема своевременного обнаружения водителем пешеходов на проезжей части, особенно если пешеход одет в темную одежду.</a:t>
            </a:r>
          </a:p>
          <a:p>
            <a:pPr algn="ctr">
              <a:buNone/>
            </a:pPr>
            <a:endParaRPr lang="ru-RU" sz="2300" dirty="0"/>
          </a:p>
        </p:txBody>
      </p:sp>
      <p:pic>
        <p:nvPicPr>
          <p:cNvPr id="4" name="Рисунок 3" descr="23464337.jpg"/>
          <p:cNvPicPr>
            <a:picLocks noChangeAspect="1"/>
          </p:cNvPicPr>
          <p:nvPr/>
        </p:nvPicPr>
        <p:blipFill>
          <a:blip r:embed="rId2" cstate="print"/>
          <a:srcRect l="11057" t="14189" r="9703"/>
          <a:stretch>
            <a:fillRect/>
          </a:stretch>
        </p:blipFill>
        <p:spPr>
          <a:xfrm>
            <a:off x="1331640" y="3077881"/>
            <a:ext cx="6624736" cy="32408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Светоотражатели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Для уменьшения аварийности на дорогах разработаны специальные светоотражающие наклейки и нашивки на одежду, которые помогут сделать вас заметными для водителей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4" name="Рисунок 3" descr="n6vryvvMIi8.jpg"/>
          <p:cNvPicPr>
            <a:picLocks noChangeAspect="1"/>
          </p:cNvPicPr>
          <p:nvPr/>
        </p:nvPicPr>
        <p:blipFill>
          <a:blip r:embed="rId2" cstate="print"/>
          <a:srcRect t="8353"/>
          <a:stretch>
            <a:fillRect/>
          </a:stretch>
        </p:blipFill>
        <p:spPr>
          <a:xfrm>
            <a:off x="1763688" y="3356992"/>
            <a:ext cx="5753100" cy="31600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Светоотражатели спасают жизни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2628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Светоотражательные элементы – </a:t>
            </a:r>
            <a:r>
              <a:rPr lang="ru-RU" sz="2800" dirty="0" smtClean="0"/>
              <a:t>э</a:t>
            </a:r>
            <a:r>
              <a:rPr lang="ru-RU" dirty="0" smtClean="0"/>
              <a:t>то элементы, изготовленные из специальных материалов, обладающие способностью возвращать луч света обратно к источнику.</a:t>
            </a:r>
          </a:p>
          <a:p>
            <a:pPr algn="ctr">
              <a:buNone/>
            </a:pPr>
            <a:r>
              <a:rPr lang="ru-RU" dirty="0" smtClean="0"/>
              <a:t>Водитель замечает ребенка со световозвращателем на одежде или рюкзачке со значительно большего расстояния, чем пешеход без него. А значит, выше шансы, что трагедии не случится.</a:t>
            </a:r>
          </a:p>
          <a:p>
            <a:pPr algn="ctr">
              <a:buNone/>
            </a:pPr>
            <a:r>
              <a:rPr lang="ru-RU" b="1" dirty="0" smtClean="0"/>
              <a:t>ДОКАЗАНО:</a:t>
            </a:r>
            <a:r>
              <a:rPr lang="ru-RU" dirty="0" smtClean="0"/>
              <a:t> применение световозвращателей снижает риск наезда автомобиля на пешехода в темное время суток на 85%. </a:t>
            </a:r>
          </a:p>
          <a:p>
            <a:pPr algn="ctr">
              <a:buNone/>
            </a:pPr>
            <a:r>
              <a:rPr lang="ru-RU" dirty="0" smtClean="0"/>
              <a:t>Поэтому светоотражатели стали непременным атрибутом пешехода во многих странах!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700" dirty="0" smtClean="0"/>
              <a:t>Виды светоотражательных элементов</a:t>
            </a:r>
            <a:endParaRPr lang="ru-RU" sz="37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4437112"/>
            <a:ext cx="2952328" cy="8640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300" dirty="0" smtClean="0"/>
              <a:t> Светоотражающие полоски</a:t>
            </a:r>
            <a:endParaRPr lang="ru-RU" sz="2300" dirty="0"/>
          </a:p>
        </p:txBody>
      </p:sp>
      <p:pic>
        <p:nvPicPr>
          <p:cNvPr id="4" name="Рисунок 3" descr="HTB1gnIOXsfrK1Rjy0Fmq6xhEXXal.jpg"/>
          <p:cNvPicPr>
            <a:picLocks noChangeAspect="1"/>
          </p:cNvPicPr>
          <p:nvPr/>
        </p:nvPicPr>
        <p:blipFill>
          <a:blip r:embed="rId2" cstate="print"/>
          <a:srcRect t="14300" b="16401"/>
          <a:stretch>
            <a:fillRect/>
          </a:stretch>
        </p:blipFill>
        <p:spPr>
          <a:xfrm>
            <a:off x="251520" y="2348880"/>
            <a:ext cx="2973257" cy="206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304375dbc87282526a329af9d2303aed.jpe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53" t="6153" r="6153" b="4641"/>
          <a:stretch>
            <a:fillRect/>
          </a:stretch>
        </p:blipFill>
        <p:spPr>
          <a:xfrm>
            <a:off x="6516216" y="2132856"/>
            <a:ext cx="2304256" cy="2343985"/>
          </a:xfrm>
          <a:prstGeom prst="rect">
            <a:avLst/>
          </a:prstGeom>
        </p:spPr>
      </p:pic>
      <p:pic>
        <p:nvPicPr>
          <p:cNvPr id="6" name="Рисунок 5" descr="9d0c78508dc3238392a812828d1cf36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3888" y="2204864"/>
            <a:ext cx="2204864" cy="2204864"/>
          </a:xfrm>
          <a:prstGeom prst="rect">
            <a:avLst/>
          </a:prstGeom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3275856" y="4509120"/>
            <a:ext cx="2952328" cy="86409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Фликеры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6191672" y="4509120"/>
            <a:ext cx="2952328" cy="86409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Жилеты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axresdefault.jpg"/>
          <p:cNvPicPr>
            <a:picLocks noChangeAspect="1"/>
          </p:cNvPicPr>
          <p:nvPr/>
        </p:nvPicPr>
        <p:blipFill>
          <a:blip r:embed="rId2" cstate="print"/>
          <a:srcRect l="8170" r="4898"/>
          <a:stretch>
            <a:fillRect/>
          </a:stretch>
        </p:blipFill>
        <p:spPr>
          <a:xfrm>
            <a:off x="5292080" y="188640"/>
            <a:ext cx="3672408" cy="2376264"/>
          </a:xfrm>
          <a:prstGeom prst="rect">
            <a:avLst/>
          </a:prstGeom>
        </p:spPr>
      </p:pic>
      <p:pic>
        <p:nvPicPr>
          <p:cNvPr id="6" name="Рисунок 5" descr="hXvWbdvVrrI.jpg"/>
          <p:cNvPicPr>
            <a:picLocks noChangeAspect="1"/>
          </p:cNvPicPr>
          <p:nvPr/>
        </p:nvPicPr>
        <p:blipFill>
          <a:blip r:embed="rId3" cstate="print"/>
          <a:srcRect l="8182"/>
          <a:stretch>
            <a:fillRect/>
          </a:stretch>
        </p:blipFill>
        <p:spPr>
          <a:xfrm>
            <a:off x="251520" y="188640"/>
            <a:ext cx="4848538" cy="2376264"/>
          </a:xfrm>
          <a:prstGeom prst="rect">
            <a:avLst/>
          </a:prstGeom>
        </p:spPr>
      </p:pic>
      <p:pic>
        <p:nvPicPr>
          <p:cNvPr id="9" name="Рисунок 8" descr="1552377265_0dd448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708920"/>
            <a:ext cx="4871864" cy="3646286"/>
          </a:xfrm>
          <a:prstGeom prst="rect">
            <a:avLst/>
          </a:prstGeom>
        </p:spPr>
      </p:pic>
      <p:pic>
        <p:nvPicPr>
          <p:cNvPr id="10" name="Рисунок 9" descr="IMG_20181019_173957-1536x1152.jpg"/>
          <p:cNvPicPr>
            <a:picLocks noChangeAspect="1"/>
          </p:cNvPicPr>
          <p:nvPr/>
        </p:nvPicPr>
        <p:blipFill>
          <a:blip r:embed="rId5" cstate="print"/>
          <a:srcRect l="12816" t="14692" r="23203"/>
          <a:stretch>
            <a:fillRect/>
          </a:stretch>
        </p:blipFill>
        <p:spPr>
          <a:xfrm>
            <a:off x="5292080" y="2708920"/>
            <a:ext cx="3672408" cy="367240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Советы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26288"/>
          </a:xfrm>
        </p:spPr>
        <p:txBody>
          <a:bodyPr>
            <a:normAutofit/>
          </a:bodyPr>
          <a:lstStyle/>
          <a:p>
            <a:r>
              <a:rPr lang="ru-RU" sz="2600" dirty="0" smtClean="0"/>
              <a:t>Световозвращатель должен быть бело-серого либо ярко-лимонного цвета, чтобы соответствовать требованиям стандартов;</a:t>
            </a:r>
          </a:p>
          <a:p>
            <a:r>
              <a:rPr lang="ru-RU" sz="2600" dirty="0" smtClean="0"/>
              <a:t>Нанесенные на фликер рисунки и надписи закрывают часть светоотражающего материала, снижая его эффективность. Поэтому лучше приобретать фликер без каких-либо изображений;</a:t>
            </a:r>
          </a:p>
          <a:p>
            <a:r>
              <a:rPr lang="ru-RU" sz="2600" dirty="0" smtClean="0"/>
              <a:t>Площадь световозвращающего изделия должна составлять не менее 15 квадратных сантиметров на каждую сторону;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Советы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26288"/>
          </a:xfrm>
        </p:spPr>
        <p:txBody>
          <a:bodyPr>
            <a:normAutofit/>
          </a:bodyPr>
          <a:lstStyle/>
          <a:p>
            <a:r>
              <a:rPr lang="ru-RU" sz="2600" dirty="0" smtClean="0"/>
              <a:t>Подвески (их должно быть несколько) лучше крепить за ремень, пояс, пуговицу, чтобы световозвражатели свисали на уровне бедра;</a:t>
            </a:r>
          </a:p>
          <a:p>
            <a:r>
              <a:rPr lang="ru-RU" sz="2600" dirty="0" smtClean="0"/>
              <a:t>Нарукавные повязки и браслеты носить так, чтобы они не были закрыты при движении и способствовали зрительному восприятию;</a:t>
            </a:r>
          </a:p>
          <a:p>
            <a:r>
              <a:rPr lang="ru-RU" sz="2600" dirty="0" smtClean="0"/>
              <a:t>Значки могут располагаться на одежде в любом месте;</a:t>
            </a:r>
          </a:p>
          <a:p>
            <a:r>
              <a:rPr lang="ru-RU" sz="2600" dirty="0" smtClean="0"/>
              <a:t>Эффективнее всего носить одежду с уже вшитыми световозвращающими элементами.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1575</TotalTime>
  <Words>327</Words>
  <Application>Microsoft Office PowerPoint</Application>
  <PresentationFormat>Экран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Официальная</vt:lpstr>
      <vt:lpstr>Светоотражающие элементы – помощники на дорогах</vt:lpstr>
      <vt:lpstr>Статистика</vt:lpstr>
      <vt:lpstr>Причины</vt:lpstr>
      <vt:lpstr>Светоотражатели</vt:lpstr>
      <vt:lpstr>Светоотражатели спасают жизни</vt:lpstr>
      <vt:lpstr>Виды светоотражательных элементов</vt:lpstr>
      <vt:lpstr>Слайд 7</vt:lpstr>
      <vt:lpstr>Советы</vt:lpstr>
      <vt:lpstr>Советы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Светоотражающие элементы – помощник на дорогах</dc:title>
  <dc:creator>User</dc:creator>
  <cp:lastModifiedBy>Пользователь Windows</cp:lastModifiedBy>
  <cp:revision>13</cp:revision>
  <dcterms:created xsi:type="dcterms:W3CDTF">2021-09-09T05:06:42Z</dcterms:created>
  <dcterms:modified xsi:type="dcterms:W3CDTF">2021-09-10T07:32:43Z</dcterms:modified>
</cp:coreProperties>
</file>